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9"/>
  </p:notesMasterIdLst>
  <p:sldIdLst>
    <p:sldId id="256" r:id="rId2"/>
    <p:sldId id="259" r:id="rId3"/>
    <p:sldId id="258" r:id="rId4"/>
    <p:sldId id="260" r:id="rId5"/>
    <p:sldId id="270" r:id="rId6"/>
    <p:sldId id="261" r:id="rId7"/>
    <p:sldId id="257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ABFF"/>
    <a:srgbClr val="9A7D00"/>
    <a:srgbClr val="0074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8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9AE8EA-FC53-4C63-AF41-1DFECDD09116}" type="datetimeFigureOut">
              <a:rPr lang="en-US" smtClean="0"/>
              <a:pPr/>
              <a:t>03/18/2016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32F4F5-DD52-462D-9AA1-15D4E0A4B2C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09097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32F4F5-DD52-462D-9AA1-15D4E0A4B2C2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822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E2307-1E40-4E12-8716-25BFDA8E7013}" type="datetime1">
              <a:rPr lang="en-US" smtClean="0"/>
              <a:pPr/>
              <a:t>03/18/2016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FCF5A-EA79-452C-A52C-1A2668C2E7DF}" type="datetime1">
              <a:rPr lang="en-US" smtClean="0"/>
              <a:pPr/>
              <a:t>03/18/2016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C4C28-BD4B-4892-9A2D-6E19BD753A9A}" type="datetime1">
              <a:rPr lang="en-US" smtClean="0"/>
              <a:pPr/>
              <a:t>03/18/2016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D9D02-426E-46C9-9EE9-0DE1EF8B2838}" type="datetime1">
              <a:rPr lang="en-US" smtClean="0"/>
              <a:pPr/>
              <a:t>03/18/2016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AEBBE-F8B2-42CF-9895-E86A608384EB}" type="datetime1">
              <a:rPr lang="en-US" smtClean="0"/>
              <a:pPr/>
              <a:t>03/18/2016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AA6B6-10E5-4810-BC9F-DA72D8452E73}" type="datetime1">
              <a:rPr lang="en-US" smtClean="0"/>
              <a:pPr/>
              <a:t>03/18/2016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8D072-EF12-4AA2-BD71-ABC68B06D0E2}" type="datetime1">
              <a:rPr lang="en-US" smtClean="0"/>
              <a:pPr/>
              <a:t>03/18/2016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DBF60-6CC3-4B74-A60D-3486985E4346}" type="datetime1">
              <a:rPr lang="en-US" smtClean="0"/>
              <a:pPr/>
              <a:t>03/18/2016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14818-984F-4759-BF72-A33BDC1963BD}" type="datetime1">
              <a:rPr lang="en-US" smtClean="0"/>
              <a:pPr/>
              <a:t>03/18/2016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7E191-5F94-4FC1-B823-BD7CABF7FA06}" type="datetime1">
              <a:rPr lang="en-US" smtClean="0"/>
              <a:pPr/>
              <a:t>03/18/2016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56D55-EFBE-4F9B-8A5F-09D42CA22A9B}" type="datetime1">
              <a:rPr lang="en-US" smtClean="0"/>
              <a:pPr/>
              <a:t>03/18/2016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9D1D110F-3F4E-48D9-B8AA-5D0E825AFDBA}" type="datetime1">
              <a:rPr lang="en-US" smtClean="0"/>
              <a:pPr/>
              <a:t>03/18/2016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sglogic.com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hyperlink" Target="mailto:sales@ssglogic.com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13" Type="http://schemas.openxmlformats.org/officeDocument/2006/relationships/image" Target="../media/image18.png"/><Relationship Id="rId18" Type="http://schemas.openxmlformats.org/officeDocument/2006/relationships/image" Target="../media/image2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12" Type="http://schemas.openxmlformats.org/officeDocument/2006/relationships/image" Target="../media/image17.png"/><Relationship Id="rId17" Type="http://schemas.openxmlformats.org/officeDocument/2006/relationships/image" Target="../media/image22.png"/><Relationship Id="rId2" Type="http://schemas.openxmlformats.org/officeDocument/2006/relationships/image" Target="../media/image7.png"/><Relationship Id="rId16" Type="http://schemas.openxmlformats.org/officeDocument/2006/relationships/image" Target="../media/image21.png"/><Relationship Id="rId20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11" Type="http://schemas.openxmlformats.org/officeDocument/2006/relationships/image" Target="../media/image16.png"/><Relationship Id="rId5" Type="http://schemas.openxmlformats.org/officeDocument/2006/relationships/image" Target="../media/image10.png"/><Relationship Id="rId15" Type="http://schemas.openxmlformats.org/officeDocument/2006/relationships/image" Target="../media/image20.png"/><Relationship Id="rId10" Type="http://schemas.openxmlformats.org/officeDocument/2006/relationships/image" Target="../media/image15.png"/><Relationship Id="rId19" Type="http://schemas.openxmlformats.org/officeDocument/2006/relationships/image" Target="../media/image24.png"/><Relationship Id="rId4" Type="http://schemas.openxmlformats.org/officeDocument/2006/relationships/image" Target="../media/image9.png"/><Relationship Id="rId9" Type="http://schemas.openxmlformats.org/officeDocument/2006/relationships/image" Target="../media/image14.png"/><Relationship Id="rId14" Type="http://schemas.openxmlformats.org/officeDocument/2006/relationships/image" Target="../media/image1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SSG Software </a:t>
            </a:r>
            <a:r>
              <a:rPr lang="en-US" dirty="0" smtClean="0">
                <a:solidFill>
                  <a:srgbClr val="FFFF00"/>
                </a:solidFill>
              </a:rPr>
              <a:t>Systems Private Ltd. </a:t>
            </a:r>
            <a:r>
              <a:rPr lang="en-US" dirty="0" smtClean="0">
                <a:solidFill>
                  <a:srgbClr val="FFFF00"/>
                </a:solidFill>
              </a:rPr>
              <a:t/>
            </a:r>
            <a:br>
              <a:rPr lang="en-US" dirty="0" smtClean="0">
                <a:solidFill>
                  <a:srgbClr val="FFFF00"/>
                </a:solidFill>
              </a:rPr>
            </a:br>
            <a:r>
              <a:rPr lang="en-US" dirty="0" smtClean="0">
                <a:solidFill>
                  <a:srgbClr val="FFFF00"/>
                </a:solidFill>
              </a:rPr>
              <a:t>A Software Product Company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558799"/>
          </a:xfrm>
        </p:spPr>
        <p:txBody>
          <a:bodyPr/>
          <a:lstStyle/>
          <a:p>
            <a:pPr algn="r"/>
            <a:r>
              <a:rPr lang="en-US" dirty="0" smtClean="0">
                <a:solidFill>
                  <a:srgbClr val="FF0000"/>
                </a:solidFill>
              </a:rPr>
              <a:t>Committed to improve your profits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6705600"/>
            <a:ext cx="2919548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919548" y="6692537"/>
            <a:ext cx="3276600" cy="15240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196148" y="6705599"/>
            <a:ext cx="2947852" cy="139337"/>
          </a:xfrm>
          <a:prstGeom prst="rect">
            <a:avLst/>
          </a:prstGeom>
          <a:solidFill>
            <a:srgbClr val="00743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5638799"/>
            <a:ext cx="1419225" cy="10384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Subtitle 2"/>
          <p:cNvSpPr txBox="1">
            <a:spLocks/>
          </p:cNvSpPr>
          <p:nvPr/>
        </p:nvSpPr>
        <p:spPr>
          <a:xfrm>
            <a:off x="1371600" y="4013201"/>
            <a:ext cx="6400800" cy="12445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20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dirty="0" smtClean="0">
                <a:solidFill>
                  <a:srgbClr val="007434"/>
                </a:solidFill>
                <a:hlinkClick r:id="rId3"/>
              </a:rPr>
              <a:t>http://www.ssglogic.com</a:t>
            </a:r>
            <a:endParaRPr lang="en-US" dirty="0" smtClean="0">
              <a:solidFill>
                <a:srgbClr val="007434"/>
              </a:solidFill>
            </a:endParaRPr>
          </a:p>
          <a:p>
            <a:pPr algn="r"/>
            <a:r>
              <a:rPr lang="en-US" dirty="0" smtClean="0">
                <a:solidFill>
                  <a:srgbClr val="007434"/>
                </a:solidFill>
                <a:hlinkClick r:id="rId4"/>
              </a:rPr>
              <a:t>sales@ssglogic.com</a:t>
            </a:r>
            <a:endParaRPr lang="en-US" dirty="0" smtClean="0">
              <a:solidFill>
                <a:srgbClr val="007434"/>
              </a:solidFill>
            </a:endParaRPr>
          </a:p>
          <a:p>
            <a:pPr algn="r"/>
            <a:r>
              <a:rPr lang="en-US" dirty="0" smtClean="0">
                <a:solidFill>
                  <a:srgbClr val="007434"/>
                </a:solidFill>
              </a:rPr>
              <a:t>Tel – 91-80-23330913 / 23339502 </a:t>
            </a:r>
            <a:endParaRPr lang="en-US" dirty="0">
              <a:solidFill>
                <a:srgbClr val="007434"/>
              </a:solidFill>
            </a:endParaRPr>
          </a:p>
        </p:txBody>
      </p:sp>
      <p:pic>
        <p:nvPicPr>
          <p:cNvPr id="1026" name="Picture 2" descr="E:\Work-Starts02012013\Business\SSGLogic-Logo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2850" y="5638800"/>
            <a:ext cx="1352550" cy="10384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96247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SSGLOGIC - Introduction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6200" y="2514600"/>
            <a:ext cx="7659469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 smtClean="0"/>
              <a:t>Bangalore HQ – IT Product , Service &amp; Solution provider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 smtClean="0"/>
              <a:t>Incorporated in 1997 </a:t>
            </a:r>
            <a:r>
              <a:rPr lang="en-US" sz="2400" dirty="0" smtClean="0"/>
              <a:t>– CIN- U72200KA1997PTC021900</a:t>
            </a:r>
            <a:endParaRPr lang="en-US" sz="2400" dirty="0" smtClean="0"/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 smtClean="0"/>
              <a:t>More than 100 </a:t>
            </a:r>
            <a:r>
              <a:rPr lang="en-US" sz="2400" dirty="0" smtClean="0"/>
              <a:t>Man yr Experience 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 smtClean="0"/>
              <a:t>Excellent </a:t>
            </a:r>
            <a:r>
              <a:rPr lang="en-US" sz="2400" dirty="0" smtClean="0"/>
              <a:t>post deployment support </a:t>
            </a:r>
            <a:endParaRPr lang="en-US" sz="2400" dirty="0" smtClean="0"/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 smtClean="0"/>
              <a:t>Website and Portal Developer</a:t>
            </a:r>
            <a:endParaRPr lang="en-US" sz="2400" dirty="0" smtClean="0"/>
          </a:p>
        </p:txBody>
      </p:sp>
      <p:cxnSp>
        <p:nvCxnSpPr>
          <p:cNvPr id="6" name="Straight Connector 5"/>
          <p:cNvCxnSpPr/>
          <p:nvPr/>
        </p:nvCxnSpPr>
        <p:spPr>
          <a:xfrm>
            <a:off x="5029200" y="5192256"/>
            <a:ext cx="0" cy="16657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5958054" y="5396805"/>
            <a:ext cx="2576346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Communication Address :</a:t>
            </a:r>
          </a:p>
          <a:p>
            <a:r>
              <a:rPr lang="en-US" sz="1400" dirty="0" smtClean="0"/>
              <a:t>SSG Software Systems Pvt Ltd</a:t>
            </a:r>
          </a:p>
          <a:p>
            <a:r>
              <a:rPr lang="en-US" sz="1400" dirty="0" smtClean="0"/>
              <a:t>2</a:t>
            </a:r>
            <a:r>
              <a:rPr lang="en-US" sz="1400" baseline="30000" dirty="0" smtClean="0"/>
              <a:t>nd</a:t>
            </a:r>
            <a:r>
              <a:rPr lang="en-US" sz="1400" dirty="0" smtClean="0"/>
              <a:t> Floor, </a:t>
            </a:r>
            <a:r>
              <a:rPr lang="en-US" sz="1400" dirty="0" err="1" smtClean="0"/>
              <a:t>Apoorva</a:t>
            </a:r>
            <a:r>
              <a:rPr lang="en-US" sz="1400" dirty="0" smtClean="0"/>
              <a:t> Complex</a:t>
            </a:r>
          </a:p>
          <a:p>
            <a:r>
              <a:rPr lang="en-US" sz="1400" dirty="0" smtClean="0"/>
              <a:t>75 </a:t>
            </a:r>
            <a:r>
              <a:rPr lang="en-US" sz="1400" dirty="0" err="1" smtClean="0"/>
              <a:t>Dinnur</a:t>
            </a:r>
            <a:r>
              <a:rPr lang="en-US" sz="1400" dirty="0" smtClean="0"/>
              <a:t> Main Road, R T Nagar</a:t>
            </a:r>
          </a:p>
          <a:p>
            <a:r>
              <a:rPr lang="en-US" sz="1400" dirty="0" smtClean="0"/>
              <a:t>Bangalore – 560032.</a:t>
            </a:r>
            <a:endParaRPr lang="en-US" sz="1400" dirty="0" smtClean="0"/>
          </a:p>
          <a:p>
            <a:r>
              <a:rPr lang="en-US" sz="1400" dirty="0" smtClean="0"/>
              <a:t>Ph.:  91 80 23330913 / 23339502</a:t>
            </a:r>
          </a:p>
        </p:txBody>
      </p:sp>
      <p:pic>
        <p:nvPicPr>
          <p:cNvPr id="8" name="Picture 2" descr="E:\Work-Starts02012013\Business\SSGLogic-Logo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5638800"/>
            <a:ext cx="1352550" cy="10384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04524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Journey - </a:t>
            </a:r>
            <a:r>
              <a:rPr lang="en-US" sz="3600" dirty="0" smtClean="0"/>
              <a:t>Strategic Milestones since 1997</a:t>
            </a:r>
            <a:endParaRPr lang="en-US" sz="3600" dirty="0"/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7170" y="5764069"/>
            <a:ext cx="833437" cy="547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Line 8"/>
          <p:cNvSpPr>
            <a:spLocks noChangeShapeType="1"/>
          </p:cNvSpPr>
          <p:nvPr/>
        </p:nvSpPr>
        <p:spPr bwMode="auto">
          <a:xfrm flipV="1">
            <a:off x="609600" y="2590800"/>
            <a:ext cx="8382000" cy="28194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 type="triangle" w="med" len="med"/>
          </a:ln>
          <a:effectLst>
            <a:prstShdw prst="shdw13" dist="53882" dir="13500000">
              <a:schemeClr val="bg2">
                <a:alpha val="50000"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ü"/>
              <a:defRPr sz="2000" b="1" kern="1200">
                <a:solidFill>
                  <a:schemeClr val="tx1"/>
                </a:solidFill>
                <a:latin typeface="Lucida Sans Unicode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ü"/>
              <a:defRPr sz="2000" b="1" kern="1200">
                <a:solidFill>
                  <a:schemeClr val="tx1"/>
                </a:solidFill>
                <a:latin typeface="Lucida Sans Unicode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ü"/>
              <a:defRPr sz="2000" b="1" kern="1200">
                <a:solidFill>
                  <a:schemeClr val="tx1"/>
                </a:solidFill>
                <a:latin typeface="Lucida Sans Unicode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ü"/>
              <a:defRPr sz="2000" b="1" kern="1200">
                <a:solidFill>
                  <a:schemeClr val="tx1"/>
                </a:solidFill>
                <a:latin typeface="Lucida Sans Unicode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ü"/>
              <a:defRPr sz="2000" b="1" kern="1200">
                <a:solidFill>
                  <a:schemeClr val="tx1"/>
                </a:solidFill>
                <a:latin typeface="Lucida Sans Unicode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b="1" kern="1200">
                <a:solidFill>
                  <a:schemeClr val="tx1"/>
                </a:solidFill>
                <a:latin typeface="Lucida Sans Unicode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b="1" kern="1200">
                <a:solidFill>
                  <a:schemeClr val="tx1"/>
                </a:solidFill>
                <a:latin typeface="Lucida Sans Unicode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b="1" kern="1200">
                <a:solidFill>
                  <a:schemeClr val="tx1"/>
                </a:solidFill>
                <a:latin typeface="Lucida Sans Unicode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b="1" kern="1200">
                <a:solidFill>
                  <a:schemeClr val="tx1"/>
                </a:solidFill>
                <a:latin typeface="Lucida Sans Unicode" pitchFamily="34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 rot="16200000">
            <a:off x="-366217" y="5890258"/>
            <a:ext cx="13420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Partnership</a:t>
            </a:r>
            <a:endParaRPr lang="en-US" b="1" dirty="0"/>
          </a:p>
        </p:txBody>
      </p:sp>
      <p:sp>
        <p:nvSpPr>
          <p:cNvPr id="13" name="TextBox 12"/>
          <p:cNvSpPr txBox="1"/>
          <p:nvPr/>
        </p:nvSpPr>
        <p:spPr>
          <a:xfrm rot="16200000">
            <a:off x="-958334" y="3549132"/>
            <a:ext cx="243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Key Accomplishment</a:t>
            </a:r>
            <a:endParaRPr lang="en-US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896905" y="5193268"/>
            <a:ext cx="6270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1997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2743200" y="4583668"/>
            <a:ext cx="6719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2000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4859305" y="3886200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2005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6765908" y="3200400"/>
            <a:ext cx="6254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2010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7620000" y="2971800"/>
            <a:ext cx="5790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2011</a:t>
            </a: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2057400" y="1828800"/>
            <a:ext cx="0" cy="29395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4267200" y="2117883"/>
            <a:ext cx="0" cy="196822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6457708" y="2438400"/>
            <a:ext cx="9646" cy="9789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304800" y="3657600"/>
            <a:ext cx="1842171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400" dirty="0" smtClean="0"/>
              <a:t>NPA analytics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 smtClean="0"/>
              <a:t>Asset risk control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 smtClean="0"/>
              <a:t>Bank CRM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2057400" y="2590800"/>
            <a:ext cx="225414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400" dirty="0" smtClean="0"/>
              <a:t>Cargo tracking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 smtClean="0"/>
              <a:t>Healthcare Insurance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 smtClean="0"/>
              <a:t>Digital library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 smtClean="0"/>
              <a:t>Intelligent Surveillance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4216389" y="2474893"/>
            <a:ext cx="2241319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400" dirty="0" smtClean="0"/>
              <a:t>Enterprises document 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/>
              <a:t> </a:t>
            </a:r>
            <a:r>
              <a:rPr lang="en-US" sz="1400" dirty="0" smtClean="0"/>
              <a:t>        management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 smtClean="0"/>
              <a:t>ACE Contact manager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 smtClean="0"/>
              <a:t>Hospital Management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 smtClean="0"/>
              <a:t>Clinical Trial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6400800" y="1600200"/>
            <a:ext cx="2295437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400" dirty="0" smtClean="0"/>
              <a:t>Dealer</a:t>
            </a:r>
            <a:r>
              <a:rPr lang="en-US" sz="1400" dirty="0" smtClean="0"/>
              <a:t> </a:t>
            </a:r>
            <a:r>
              <a:rPr lang="en-US" sz="1400" dirty="0" smtClean="0"/>
              <a:t>Management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 smtClean="0"/>
              <a:t>e-Learning portal </a:t>
            </a:r>
            <a:endParaRPr lang="en-US" sz="1400" dirty="0" smtClean="0"/>
          </a:p>
          <a:p>
            <a:pPr marL="342900" indent="-342900">
              <a:buFont typeface="+mj-lt"/>
              <a:buAutoNum type="arabicPeriod"/>
            </a:pPr>
            <a:r>
              <a:rPr lang="en-US" sz="1400" dirty="0" smtClean="0"/>
              <a:t>Sales &amp; Distribution 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 smtClean="0"/>
              <a:t>Book Billing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 smtClean="0"/>
              <a:t>Shipping – CFA Product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 smtClean="0"/>
              <a:t>Web Portal</a:t>
            </a:r>
            <a:endParaRPr lang="en-US" dirty="0"/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1627170" y="5562600"/>
            <a:ext cx="1452019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5179" y="4873109"/>
            <a:ext cx="1800225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28" name="Straight Arrow Connector 27"/>
          <p:cNvCxnSpPr/>
          <p:nvPr/>
        </p:nvCxnSpPr>
        <p:spPr>
          <a:xfrm flipV="1">
            <a:off x="2373172" y="4873109"/>
            <a:ext cx="3646628" cy="7335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6502" y="3961805"/>
            <a:ext cx="1676400" cy="10673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32" name="Straight Arrow Connector 31"/>
          <p:cNvCxnSpPr/>
          <p:nvPr/>
        </p:nvCxnSpPr>
        <p:spPr>
          <a:xfrm flipV="1">
            <a:off x="5969870" y="3544907"/>
            <a:ext cx="2945530" cy="3667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0" y="6705600"/>
            <a:ext cx="2919548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2919548" y="6692537"/>
            <a:ext cx="3276600" cy="15240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6196148" y="6705599"/>
            <a:ext cx="2947852" cy="139337"/>
          </a:xfrm>
          <a:prstGeom prst="rect">
            <a:avLst/>
          </a:prstGeom>
          <a:solidFill>
            <a:srgbClr val="00743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6" name="Picture 2" descr="E:\Work-Starts02012013\Business\SSGLogic-Logo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5638800"/>
            <a:ext cx="1352550" cy="10384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7" name="TextBox 36"/>
          <p:cNvSpPr txBox="1"/>
          <p:nvPr/>
        </p:nvSpPr>
        <p:spPr>
          <a:xfrm>
            <a:off x="8260195" y="2819400"/>
            <a:ext cx="6126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4346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SSGLOGIC - </a:t>
            </a:r>
            <a:r>
              <a:rPr lang="en-US" dirty="0" smtClean="0"/>
              <a:t>Products</a:t>
            </a:r>
            <a:endParaRPr lang="en-US" dirty="0"/>
          </a:p>
        </p:txBody>
      </p:sp>
      <p:sp>
        <p:nvSpPr>
          <p:cNvPr id="33" name="Rectangle 32"/>
          <p:cNvSpPr/>
          <p:nvPr/>
        </p:nvSpPr>
        <p:spPr>
          <a:xfrm>
            <a:off x="0" y="6705600"/>
            <a:ext cx="2919548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2919548" y="6692537"/>
            <a:ext cx="3276600" cy="15240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6196148" y="6705599"/>
            <a:ext cx="2947852" cy="139337"/>
          </a:xfrm>
          <a:prstGeom prst="rect">
            <a:avLst/>
          </a:prstGeom>
          <a:solidFill>
            <a:srgbClr val="00743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8869625"/>
              </p:ext>
            </p:extLst>
          </p:nvPr>
        </p:nvGraphicFramePr>
        <p:xfrm>
          <a:off x="762000" y="1828800"/>
          <a:ext cx="7467600" cy="1752600"/>
        </p:xfrm>
        <a:graphic>
          <a:graphicData uri="http://schemas.openxmlformats.org/drawingml/2006/table">
            <a:tbl>
              <a:tblPr/>
              <a:tblGrid>
                <a:gridCol w="7467600"/>
              </a:tblGrid>
              <a:tr h="35052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35052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35052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Arial, Helvetica, sans-serif"/>
                        </a:rPr>
                        <a:t>Sales and Distribution Management Software (SDMS3)</a:t>
                      </a:r>
                      <a:endParaRPr lang="en-US" b="1" dirty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7010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effectLst/>
                        </a:rPr>
                        <a:t>Manages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effectLst/>
                        </a:rPr>
                        <a:t> -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  <a:effectLst/>
                        </a:rPr>
                        <a:t> Customer, Vendor, SalesRep, Purchase, Sales, Delivery, Invoice, Inventory, Regular Supply and Promotions…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9772693"/>
              </p:ext>
            </p:extLst>
          </p:nvPr>
        </p:nvGraphicFramePr>
        <p:xfrm>
          <a:off x="762000" y="3672840"/>
          <a:ext cx="7467600" cy="1051560"/>
        </p:xfrm>
        <a:graphic>
          <a:graphicData uri="http://schemas.openxmlformats.org/drawingml/2006/table">
            <a:tbl>
              <a:tblPr/>
              <a:tblGrid>
                <a:gridCol w="7467600"/>
              </a:tblGrid>
              <a:tr h="35052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Arial, Helvetica, sans-serif"/>
                        </a:rPr>
                        <a:t>Customer Relationship Management Software (ACE7)</a:t>
                      </a:r>
                      <a:endParaRPr lang="en-US" i="1" dirty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7010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effectLst/>
                        </a:rPr>
                        <a:t>Manages 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  <a:effectLst/>
                        </a:rPr>
                        <a:t>- Customer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  <a:effectLst/>
                        </a:rPr>
                        <a:t>, classification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  <a:effectLst/>
                        </a:rPr>
                        <a:t>, Documentation, 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  <a:effectLst/>
                        </a:rPr>
                        <a:t>SalesRep,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  <a:effectLst/>
                        </a:rPr>
                        <a:t>Invoices, Campaign, Survey, emails, Phone Calls, Events, appointments, Schedule… 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4471582"/>
              </p:ext>
            </p:extLst>
          </p:nvPr>
        </p:nvGraphicFramePr>
        <p:xfrm>
          <a:off x="762000" y="4815840"/>
          <a:ext cx="7467600" cy="1203960"/>
        </p:xfrm>
        <a:graphic>
          <a:graphicData uri="http://schemas.openxmlformats.org/drawingml/2006/table">
            <a:tbl>
              <a:tblPr/>
              <a:tblGrid>
                <a:gridCol w="7467600"/>
              </a:tblGrid>
              <a:tr h="401320"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Arial, Helvetica, sans-serif"/>
                          <a:ea typeface="+mn-ea"/>
                          <a:cs typeface="+mn-cs"/>
                        </a:rPr>
                        <a:t>CFA2 software</a:t>
                      </a:r>
                      <a:r>
                        <a:rPr lang="en-US" sz="1800" b="1" kern="1200" baseline="0" dirty="0" smtClean="0">
                          <a:solidFill>
                            <a:schemeClr val="tx1"/>
                          </a:solidFill>
                          <a:latin typeface="Arial, Helvetica, sans-serif"/>
                          <a:ea typeface="+mn-ea"/>
                          <a:cs typeface="+mn-cs"/>
                        </a:rPr>
                        <a:t> for Cargo consolidators and Shipping Agents</a:t>
                      </a:r>
                      <a:endParaRPr lang="en-US" sz="1800" b="1" kern="1200" dirty="0">
                        <a:solidFill>
                          <a:schemeClr val="tx1"/>
                        </a:solidFill>
                        <a:latin typeface="Arial, Helvetica, sans-serif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802640"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Manages Importers, Exporters, Cargo, Container, Voyages, Billing, Manifest, Stuffing, carting, Customs..</a:t>
                      </a:r>
                      <a:endParaRPr lang="en-US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</a:tbl>
          </a:graphicData>
        </a:graphic>
      </p:graphicFrame>
      <p:pic>
        <p:nvPicPr>
          <p:cNvPr id="11" name="Picture 2" descr="E:\Work-Starts02012013\Business\SSGLogic-Log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5638800"/>
            <a:ext cx="1352550" cy="10384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71216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 32"/>
          <p:cNvSpPr/>
          <p:nvPr/>
        </p:nvSpPr>
        <p:spPr>
          <a:xfrm>
            <a:off x="0" y="6705600"/>
            <a:ext cx="2919548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2919548" y="6692537"/>
            <a:ext cx="3276600" cy="15240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6196148" y="6705599"/>
            <a:ext cx="2947852" cy="139337"/>
          </a:xfrm>
          <a:prstGeom prst="rect">
            <a:avLst/>
          </a:prstGeom>
          <a:solidFill>
            <a:srgbClr val="00743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8571367"/>
              </p:ext>
            </p:extLst>
          </p:nvPr>
        </p:nvGraphicFramePr>
        <p:xfrm>
          <a:off x="838200" y="1828800"/>
          <a:ext cx="7408862" cy="1828800"/>
        </p:xfrm>
        <a:graphic>
          <a:graphicData uri="http://schemas.openxmlformats.org/drawingml/2006/table">
            <a:tbl>
              <a:tblPr/>
              <a:tblGrid>
                <a:gridCol w="7408862"/>
              </a:tblGrid>
              <a:tr h="36576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576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Arial, Helvetica, sans-serif"/>
                        </a:rPr>
                        <a:t>Document / Record Management</a:t>
                      </a:r>
                      <a:r>
                        <a:rPr lang="en-US" dirty="0"/>
                        <a:t> 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73152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effectLst/>
                        </a:rPr>
                        <a:t>With an excellent Document / Record  classification mechanism Corporate Documents are Managed.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4293991"/>
              </p:ext>
            </p:extLst>
          </p:nvPr>
        </p:nvGraphicFramePr>
        <p:xfrm>
          <a:off x="838200" y="3657600"/>
          <a:ext cx="7408862" cy="822960"/>
        </p:xfrm>
        <a:graphic>
          <a:graphicData uri="http://schemas.openxmlformats.org/drawingml/2006/table">
            <a:tbl>
              <a:tblPr/>
              <a:tblGrid>
                <a:gridCol w="7408862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Arial, Helvetica, sans-serif"/>
                        </a:rPr>
                        <a:t>Business Communication</a:t>
                      </a:r>
                      <a:r>
                        <a:rPr lang="en-US" dirty="0"/>
                        <a:t> 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effectLst/>
                        </a:rPr>
                        <a:t>Makes Business People to come together and promotes the business activities. 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9345008"/>
              </p:ext>
            </p:extLst>
          </p:nvPr>
        </p:nvGraphicFramePr>
        <p:xfrm>
          <a:off x="838199" y="4587240"/>
          <a:ext cx="7391400" cy="1051560"/>
        </p:xfrm>
        <a:graphic>
          <a:graphicData uri="http://schemas.openxmlformats.org/drawingml/2006/table">
            <a:tbl>
              <a:tblPr/>
              <a:tblGrid>
                <a:gridCol w="7391400"/>
              </a:tblGrid>
              <a:tr h="35052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Arial, Helvetica, sans-serif"/>
                        </a:rPr>
                        <a:t>Knowledge </a:t>
                      </a:r>
                      <a:r>
                        <a:rPr lang="en-US" sz="1800" b="1" kern="1200" dirty="0">
                          <a:solidFill>
                            <a:schemeClr val="tx1"/>
                          </a:solidFill>
                          <a:latin typeface="Arial, Helvetica, sans-serif"/>
                          <a:ea typeface="+mn-ea"/>
                          <a:cs typeface="+mn-cs"/>
                        </a:rPr>
                        <a:t>Management </a:t>
                      </a: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Arial, Helvetica, sans-serif"/>
                          <a:ea typeface="+mn-ea"/>
                          <a:cs typeface="+mn-cs"/>
                        </a:rPr>
                        <a:t> &amp; Knowledge search</a:t>
                      </a:r>
                      <a:endParaRPr lang="en-US" sz="1800" b="1" kern="1200" dirty="0">
                        <a:solidFill>
                          <a:schemeClr val="tx1"/>
                        </a:solidFill>
                        <a:latin typeface="Arial, Helvetica, sans-serif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350520"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Faster Innovation and </a:t>
                      </a: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Creation through Knowledge retention.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350520"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Performs an optimized Search Operation in intranet as well as from Internet</a:t>
                      </a:r>
                      <a:endParaRPr lang="en-US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2" name="Title 2"/>
          <p:cNvSpPr txBox="1">
            <a:spLocks/>
          </p:cNvSpPr>
          <p:nvPr/>
        </p:nvSpPr>
        <p:spPr>
          <a:xfrm>
            <a:off x="609600" y="4907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mtClean="0"/>
              <a:t>SSGLOGIC - Products</a:t>
            </a:r>
            <a:endParaRPr lang="en-US" dirty="0"/>
          </a:p>
        </p:txBody>
      </p:sp>
      <p:pic>
        <p:nvPicPr>
          <p:cNvPr id="13" name="Picture 2" descr="E:\Work-Starts02012013\Business\SSGLogic-Log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5638800"/>
            <a:ext cx="1352550" cy="10384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83783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 32"/>
          <p:cNvSpPr/>
          <p:nvPr/>
        </p:nvSpPr>
        <p:spPr>
          <a:xfrm>
            <a:off x="0" y="6705600"/>
            <a:ext cx="2919548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2919548" y="6692537"/>
            <a:ext cx="3276600" cy="15240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6196148" y="6705599"/>
            <a:ext cx="2947852" cy="139337"/>
          </a:xfrm>
          <a:prstGeom prst="rect">
            <a:avLst/>
          </a:prstGeom>
          <a:solidFill>
            <a:srgbClr val="00743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"/>
          <p:cNvSpPr>
            <a:spLocks noChangeArrowheads="1"/>
          </p:cNvSpPr>
          <p:nvPr/>
        </p:nvSpPr>
        <p:spPr bwMode="auto">
          <a:xfrm>
            <a:off x="609600" y="1981200"/>
            <a:ext cx="8153400" cy="4157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chemeClr val="tx1"/>
              </a:buClr>
            </a:pPr>
            <a:endParaRPr lang="en-US" sz="1800" dirty="0">
              <a:latin typeface="Tahoma" pitchFamily="34" charset="0"/>
              <a:cs typeface="Tahoma" pitchFamily="34" charset="0"/>
            </a:endParaRPr>
          </a:p>
        </p:txBody>
      </p:sp>
      <p:pic>
        <p:nvPicPr>
          <p:cNvPr id="8" name="Picture 2" descr="E:\Work-Starts02012013\Business\SSGLogic-Log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5638800"/>
            <a:ext cx="1352550" cy="10384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0317261"/>
              </p:ext>
            </p:extLst>
          </p:nvPr>
        </p:nvGraphicFramePr>
        <p:xfrm>
          <a:off x="838200" y="2133600"/>
          <a:ext cx="7408862" cy="1752600"/>
        </p:xfrm>
        <a:graphic>
          <a:graphicData uri="http://schemas.openxmlformats.org/drawingml/2006/table">
            <a:tbl>
              <a:tblPr/>
              <a:tblGrid>
                <a:gridCol w="7408862"/>
              </a:tblGrid>
              <a:tr h="35052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052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35052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Arial, Helvetica, sans-serif"/>
                        </a:rPr>
                        <a:t>Book Billing Software for Publishers</a:t>
                      </a:r>
                      <a:endParaRPr lang="en-US" b="1" dirty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7010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effectLst/>
                        </a:rPr>
                        <a:t>Manages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effectLst/>
                        </a:rPr>
                        <a:t> -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  <a:effectLst/>
                        </a:rPr>
                        <a:t> Customer, Vendor, SalesRep, Purchase, Sales, Delivery, Invoice, Inventory, Regular 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  <a:effectLst/>
                        </a:rPr>
                        <a:t>Supply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1" name="Title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</p:spPr>
        <p:txBody>
          <a:bodyPr>
            <a:normAutofit/>
          </a:bodyPr>
          <a:lstStyle/>
          <a:p>
            <a:r>
              <a:rPr lang="en-US" dirty="0" smtClean="0"/>
              <a:t>SSGLOGIC - </a:t>
            </a:r>
            <a:r>
              <a:rPr lang="en-US" dirty="0" smtClean="0"/>
              <a:t>Products</a:t>
            </a:r>
            <a:endParaRPr lang="en-US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1949107"/>
              </p:ext>
            </p:extLst>
          </p:nvPr>
        </p:nvGraphicFramePr>
        <p:xfrm>
          <a:off x="838200" y="3505200"/>
          <a:ext cx="7408862" cy="1752600"/>
        </p:xfrm>
        <a:graphic>
          <a:graphicData uri="http://schemas.openxmlformats.org/drawingml/2006/table">
            <a:tbl>
              <a:tblPr/>
              <a:tblGrid>
                <a:gridCol w="7408862"/>
              </a:tblGrid>
              <a:tr h="35052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052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35052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Arial, Helvetica, sans-serif"/>
                        </a:rPr>
                        <a:t>Web Sites and Portals</a:t>
                      </a:r>
                      <a:endParaRPr lang="en-US" b="1" dirty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7010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effectLst/>
                        </a:rPr>
                        <a:t>Web Services, Web Sites, Web Portals and Web Application Development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63875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customers..</a:t>
            </a:r>
            <a:endParaRPr lang="en-US" dirty="0"/>
          </a:p>
        </p:txBody>
      </p:sp>
      <p:sp>
        <p:nvSpPr>
          <p:cNvPr id="4" name="AutoShape 2" descr="data:image/jpg;base64,/9j/4AAQSkZJRgABAQAAAQABAAD/2wCEAAkGBhMOEBEQERIRFREUFRcVGBQWGRoUFRkYFCEXGx4UFBgaHSYgGBwjHRMcIC8mIycqLCwsHB4yNTAqOCYrLSkBCQoKDgwOGA8PGi0iHyQ0NjQ1NCwqNSosNCwpNDQsNSwwMC0sKSopLS01KiwsLSwsLCwsNS00LCovKSkvKTUsNP/AABEIAHAAnAMBIgACEQEDEQH/xAAcAAEAAQUBAQAAAAAAAAAAAAAABgMEBQcIAQL/xABCEAABAwIEAgMLCQcFAAAAAAABAAIDBBEFBhIhMUEHE1EUFyIyNWFxdJGxsiM0U1RzgaHS0xVCUpKTwfAzNmKCwv/EABsBAQACAwEBAAAAAAAAAAAAAAABAwIEBgUH/8QAMREAAgEDAgMFBwQDAAAAAAAAAAECAwQREiExUXEFEzNBoRQiYYGRsfAGFTLRI8Hx/9oADAMBAAIRAxEAPwDeKIiAIiIAiLwlACl1DM/dIseFgRxhslS4Ahh8Vo/iktuL8hzUE7+NZ9BS+yT869Kh2Xc14a4R2+LwVupFbM3ci0j38az6Cl9kn507+NZ9BS+yT86u/ZLvkvqjHvoG7kutI9/Gs+gpfZJ+dO/jWfQUvsk/On7Jd8l9UO+gbuBXqiOQs+sxSMhwDalgu9gBDbEmzmEk3HC/YfSFLQ5eXVpTozcJrDRanngeoiKskIiIAiIgCIiAIiIAVCOkLpDZhrOqiLXVbhcN4hgP77/7Dn6FNyuWcflLqupc4kkzSbk3OznDj6AvY7Is4XVV6+Ed8cymrNxWxbVVU+Z7pJHFz3Euc4m5JPElUVkMv0Damrp4HkhssrIyW2BAe4Da4O+63AOhGi+lqf5mfkXWXPaFC0ahPbojWjCUt0aPRbtqOhmgjaXvnna0cXOfG0C+25LbcSjOhigc0PE1QWkXDg5haR2302stX97teO/0J7iRpJFuul6HcPmbqjqJntva7HxuFxyuGqqehGi+lqf5mfkR9t2q5/QdxI0vQV76eVk0TtMjHBzXdhG/s8y35kPP8eJRtY4hlU0DUw2GogC74xzb7t/StF5hw5tLV1EDCSyKV7ATYmzSQCbc9lbUVdJTvbLE9zHt3DmmxH3q29sqd9SU1s8ZT/sQm4PB1aCvVTgN2tJ4kBVFwBvBERAEREAREQBERAFyvjXzmp+2l+Ny6oXK+NfOan7aX43Lpf094lToa1xwRe5M8o0XrMPxtXTBeGi5NgBc/cuZ8meUaL1mH42qd9LWeZA92Hw6mNAHWv3BfcX6tv8AxtxPPhw439q2s7q7hThy9MkUpKMWzEdIGeX4rM2kpdZgDtIDb6pnG1iQP3b2sD6fRM6Grgjwv9kvrIO63QOhsX3DXyA2juLizdYbx5LXmTqSM0mIzM8KshiBjG3gsJs+Vg/iDb7jcbEb2URd/n+fj/l1t+wU6q7iD0qm/m5ccv4fnkY68e8/MnOTM2TYHVPpaoPEOoiSM7ljuUjbkbcCbXu3fsW94p2vaHNcHNcLgg3BB4EHmFovO0TJMOw6pn2r5GWNhYyRC+l77bXDdG543V90R5ykilZQSBz4pD8mRv1ZsSdgCdJPnAG5XnX1n7TS9qgsSWdXJ42yiyEtL0sh+dvKVd6xL8RWFKzedvKVb6xL8RWEK6ah4Eei+xrS/kdY0/iN9A9yqKnT+I30D3Kovmj4nohERQAiIgCIiAIiIAuV8a+c1P20vxuXVC5Xxr5zU/bS/G5dL+nvEqdDWuOCLzJnlGi9Zh+Nq230sZONbTioibeeAHYC7nx82i3Eg+EPv7VqTJnlGi9Zh+Jq6Z03Cs7YryoXVOpHil/silFSi0zlzBcYkopmzRGxGxHJzTxY7kQR/bsW2YMs4M6l/avVWiA6ws6xzmtcLfJFoJHjWbbzqDdKOAR0VeWwjSyVgl0AWDS4uBDfNdt/Neyy2HwB+WKku4sqdY9OqFu/bs8/gty8xXp0q8G46mk8cn/RjH3W4shmYMekr6h88p3OwbwDWt4NA5AWubc7m262z0T5H7lj7tnaRPICGNIA0Rm25HEOd+A25la46PsIjrcQghlBMfhPI7eraXAHzXbuujtIAWr21cqjCNrS2WN+nIyoxz7zOaM7eUq31iX4isIVm87eUq31iX4isIV0NDwI9F9iiX8jrGn8RvoHuVRU6fxG+ge5VF80fE9EIiKAEREAREQBERAeFc2Z4y7NQ1kolHgyPfIx48VzXOJ27CL2I8y6UKxOY8uw4hA6CZtwd2uHjMdycw8j716fZt97HVy1lPiV1Ia0c2YRiJpaiGcAOMUjJA07A6CDa/Lgtn9/cfUj/WH6a19mrKs2GTmGUXB3ZIB4L29o7D2jl+Jwq7GraW18o1JLPzZpqUobEgztmw4rUifq+rDWNjDb6tgSbk2HN3YpThH+1qz7cfHTrWy2ThH+16z7cfHTqi8pxpUqUILCUo/cyg3JtvkQ/KOYf2dVx1XV9ZoDxpvpvqaW8bG3HsWwu/uPqR/rD9NakRbFx2db3MtdRZfUxjUlFYRfY3iPdVTPUadPWyOk031W1Em17C/FW1LSPme2ONpe95s1oFySewL7oMPfUyshibqke4Na3znt7FvvIGQWYbHreA6qeBrdsQ07+DGbbbHc8+21lVfXtOypaVx8kTCDmyXQCzWg8QAqi8C9Xz83wiIgCIiAIiIAiLCY1mTuSWCIwyv69/Vsc0sA1WJsdTgRwWUYuTwgZteLCY7mXuIROfBK4SPZGNJj2fIbAG7hzPEbL7xfMrKXqmOZI+ea4jgjAdI4jjz0gC+7iQApVOTxtxIyipmLLcOIwOgnbdp3Dhs5ruTmHkfeoX3jKT6xV+2L9NTCDHZDNHDJSzx9YHWkLonMu0X0nQ8kEjzKgzNglMnc9PPPHE4tdJHoDC5uzmx63tMhBG+kW5cVtUbi5orTTk0uuxi4xfEi/eMpPrFX7Yv01mYujeFlA/DmzVAifJ1jneBrPi+D4lrXYDwvspBhGLx1kTZonEsNxuC1wI2LXNO7XAixCssyZm7gDHOp5pWve2MGMx+O/YNs57Tv2rKV5d1ZKDk20/VEaIrcifeMpPrFX7Yv0153jKT6xV+2L9NS7BMztqpJYHQzQTxBpdHLp1aXcHNLHOaRy4q4rcbjhqKemdfXPr02tYaBfwt772IHnCsd/ep41vJHdwxwMdlTIlPhYf1Opz38ZH2L7fwCwAA9AUiAssdj2M9xxOmMUkjGi7tBYCBwv4bhfjyX1h+MNqaeOphDntkaHBt2h2+xabmwcDcEX4grRqOpV/yTec+ZYsLYyKKMVedeqp4Kk0s5jn6sNs6K/wAsLtv8p51fSY85s8VOKeUve3W4h0REbQbXk8O4ueFr3sbcCo7uS8vxDKMyiIqyQiIgCIiAKKZz+c4T63/4epWsFmnCnzthkhDTNTytlY1x0hxFwWk8gQ4j8eICuoSUZpv4+qIfAsOkL/SpPXab42qjQjXjtS5+5jpmMZ5g7Q42+934q6rqKevkp2yQ9TDFKyZxc9sjnOiOoMaGXsLgbnlfZeZhwGcVUNfRlhmYwxSQvOlk0bje2rfS8HgSPcr4Sjo0N74fr/wjzyZTMspZSVD27OZE9wPYQ0+EPQCVb5LpxHh9I1oAHUsP3uFz6dyV9QzVFQ/RLT9VAWHWXPY9znO20NDCbN3J1Hc9gWPwqlq8PjNM2FtREy/UvEjYyGkkiOYO4aeGpuq/YFUvD0Z3zkeZ5lx2jEsThb/p3hl82uQEuPpJ2/6hOke/c9PpALu7KbSCbC+vmQDb2FZHLWCupmySSua+omeZJXNuG33sxl/3W3Nr8bkqyzxQT1McLKeHWWTxTEl7WAiJ19O5vf7lnGS79Plj0HkUMHc8YlM6raGVEkWmEMOqPqYzchrjYudqdc3aNuSxubsThPdEwnhFRTSxGOMvYHnqLOeA3VqNy9wtbixZTuGqmrRWyQBkdPE9kUOtjpJHyW1OcQdDQALDfmVe4bSytoOrlhPXFrtbNTDqfIS57gdWm2p5O5WWuMZRl08yMH3mSZsuHyvbYsfG0jmC1xb7disTRA4VXGA/NKx+qM8o5zxZ5g63t08ySvigw+sbhZo5ILyt+TZ8owgxh126jq4htm/cpBjOFNrqZ0UjSwu3buNTHDg4EX3Hm7VgnGDcG/db/GPiRLHiRguHFoBcO4rAmwJs2wJ5C6zmSq0ytn64BtY2Uicc+ejT/wANOw5bO7bnG4xgdUcPw+ljiD5Ie5jIdbA35BoBaC4i5uNuSusWoqllZBWUsFyW6J2Oexocy42vq3cOIPaALjU5WNwlT0ZWd/z5hcckvRfMbiQCQQSBsbbebbZfS0TMIiID/9k="/>
          <p:cNvSpPr>
            <a:spLocks noChangeAspect="1" noChangeArrowheads="1"/>
          </p:cNvSpPr>
          <p:nvPr/>
        </p:nvSpPr>
        <p:spPr bwMode="auto">
          <a:xfrm>
            <a:off x="77788" y="-522288"/>
            <a:ext cx="1485900" cy="1066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4" descr="data:image/jpg;base64,/9j/4AAQSkZJRgABAQAAAQABAAD/2wCEAAkGBhMOEBEQERIRFREUFRcVGBQWGRoUFRkYFCEXGx4UFBgaHSYgGBwjHRMcIC8mIycqLCwsHB4yNTAqOCYrLSkBCQoKDgwOGA8PGi0iHyQ0NjQ1NCwqNSosNCwpNDQsNSwwMC0sKSopLS01KiwsLSwsLCwsNS00LCovKSkvKTUsNP/AABEIAHAAnAMBIgACEQEDEQH/xAAcAAEAAQUBAQAAAAAAAAAAAAAABgMEBQcIAQL/xABCEAABAwIEAgMLCQcFAAAAAAABAAIDBBEFBhIhMUEHE1EUFyIyNWFxdJGxsiM0U1RzgaHS0xVCUpKTwfAzNmKCwv/EABsBAQACAwEBAAAAAAAAAAAAAAABAwIEBgUH/8QAMREAAgEDAgMFBwQDAAAAAAAAAAECAwQREiExUXEFEzNBoRQiYYGRsfAGFTLRI8Hx/9oADAMBAAIRAxEAPwDeKIiAIiIAiLwlACl1DM/dIseFgRxhslS4Ahh8Vo/iktuL8hzUE7+NZ9BS+yT869Kh2Xc14a4R2+LwVupFbM3ci0j38az6Cl9kn507+NZ9BS+yT86u/ZLvkvqjHvoG7kutI9/Gs+gpfZJ+dO/jWfQUvsk/On7Jd8l9UO+gbuBXqiOQs+sxSMhwDalgu9gBDbEmzmEk3HC/YfSFLQ5eXVpTozcJrDRanngeoiKskIiIAiIgCIiAIiIAVCOkLpDZhrOqiLXVbhcN4hgP77/7Dn6FNyuWcflLqupc4kkzSbk3OznDj6AvY7Is4XVV6+Ed8cymrNxWxbVVU+Z7pJHFz3Euc4m5JPElUVkMv0Damrp4HkhssrIyW2BAe4Da4O+63AOhGi+lqf5mfkXWXPaFC0ahPbojWjCUt0aPRbtqOhmgjaXvnna0cXOfG0C+25LbcSjOhigc0PE1QWkXDg5haR2302stX97teO/0J7iRpJFuul6HcPmbqjqJntva7HxuFxyuGqqehGi+lqf5mfkR9t2q5/QdxI0vQV76eVk0TtMjHBzXdhG/s8y35kPP8eJRtY4hlU0DUw2GogC74xzb7t/StF5hw5tLV1EDCSyKV7ATYmzSQCbc9lbUVdJTvbLE9zHt3DmmxH3q29sqd9SU1s8ZT/sQm4PB1aCvVTgN2tJ4kBVFwBvBERAEREAREQBERAFyvjXzmp+2l+Ny6oXK+NfOan7aX43Lpf094lToa1xwRe5M8o0XrMPxtXTBeGi5NgBc/cuZ8meUaL1mH42qd9LWeZA92Hw6mNAHWv3BfcX6tv8AxtxPPhw439q2s7q7hThy9MkUpKMWzEdIGeX4rM2kpdZgDtIDb6pnG1iQP3b2sD6fRM6Grgjwv9kvrIO63QOhsX3DXyA2juLizdYbx5LXmTqSM0mIzM8KshiBjG3gsJs+Vg/iDb7jcbEb2URd/n+fj/l1t+wU6q7iD0qm/m5ccv4fnkY68e8/MnOTM2TYHVPpaoPEOoiSM7ljuUjbkbcCbXu3fsW94p2vaHNcHNcLgg3BB4EHmFovO0TJMOw6pn2r5GWNhYyRC+l77bXDdG543V90R5ykilZQSBz4pD8mRv1ZsSdgCdJPnAG5XnX1n7TS9qgsSWdXJ42yiyEtL0sh+dvKVd6xL8RWFKzedvKVb6xL8RWEK6ah4Eei+xrS/kdY0/iN9A9yqKnT+I30D3Kovmj4nohERQAiIgCIiAIiIAuV8a+c1P20vxuXVC5Xxr5zU/bS/G5dL+nvEqdDWuOCLzJnlGi9Zh+Nq230sZONbTioibeeAHYC7nx82i3Eg+EPv7VqTJnlGi9Zh+Jq6Z03Cs7YryoXVOpHil/silFSi0zlzBcYkopmzRGxGxHJzTxY7kQR/bsW2YMs4M6l/avVWiA6ws6xzmtcLfJFoJHjWbbzqDdKOAR0VeWwjSyVgl0AWDS4uBDfNdt/Neyy2HwB+WKku4sqdY9OqFu/bs8/gty8xXp0q8G46mk8cn/RjH3W4shmYMekr6h88p3OwbwDWt4NA5AWubc7m262z0T5H7lj7tnaRPICGNIA0Rm25HEOd+A25la46PsIjrcQghlBMfhPI7eraXAHzXbuujtIAWr21cqjCNrS2WN+nIyoxz7zOaM7eUq31iX4isIVm87eUq31iX4isIV0NDwI9F9iiX8jrGn8RvoHuVRU6fxG+ge5VF80fE9EIiKAEREAREQBERAeFc2Z4y7NQ1kolHgyPfIx48VzXOJ27CL2I8y6UKxOY8uw4hA6CZtwd2uHjMdycw8j716fZt97HVy1lPiV1Ia0c2YRiJpaiGcAOMUjJA07A6CDa/Lgtn9/cfUj/WH6a19mrKs2GTmGUXB3ZIB4L29o7D2jl+Jwq7GraW18o1JLPzZpqUobEgztmw4rUifq+rDWNjDb6tgSbk2HN3YpThH+1qz7cfHTrWy2ThH+16z7cfHTqi8pxpUqUILCUo/cyg3JtvkQ/KOYf2dVx1XV9ZoDxpvpvqaW8bG3HsWwu/uPqR/rD9NakRbFx2db3MtdRZfUxjUlFYRfY3iPdVTPUadPWyOk031W1Em17C/FW1LSPme2ONpe95s1oFySewL7oMPfUyshibqke4Na3znt7FvvIGQWYbHreA6qeBrdsQ07+DGbbbHc8+21lVfXtOypaVx8kTCDmyXQCzWg8QAqi8C9Xz83wiIgCIiAIiIAiLCY1mTuSWCIwyv69/Vsc0sA1WJsdTgRwWUYuTwgZteLCY7mXuIROfBK4SPZGNJj2fIbAG7hzPEbL7xfMrKXqmOZI+ea4jgjAdI4jjz0gC+7iQApVOTxtxIyipmLLcOIwOgnbdp3Dhs5ruTmHkfeoX3jKT6xV+2L9NTCDHZDNHDJSzx9YHWkLonMu0X0nQ8kEjzKgzNglMnc9PPPHE4tdJHoDC5uzmx63tMhBG+kW5cVtUbi5orTTk0uuxi4xfEi/eMpPrFX7Yv01mYujeFlA/DmzVAifJ1jneBrPi+D4lrXYDwvspBhGLx1kTZonEsNxuC1wI2LXNO7XAixCssyZm7gDHOp5pWve2MGMx+O/YNs57Tv2rKV5d1ZKDk20/VEaIrcifeMpPrFX7Yv0153jKT6xV+2L9NS7BMztqpJYHQzQTxBpdHLp1aXcHNLHOaRy4q4rcbjhqKemdfXPr02tYaBfwt772IHnCsd/ep41vJHdwxwMdlTIlPhYf1Opz38ZH2L7fwCwAA9AUiAssdj2M9xxOmMUkjGi7tBYCBwv4bhfjyX1h+MNqaeOphDntkaHBt2h2+xabmwcDcEX4grRqOpV/yTec+ZYsLYyKKMVedeqp4Kk0s5jn6sNs6K/wAsLtv8p51fSY85s8VOKeUve3W4h0REbQbXk8O4ueFr3sbcCo7uS8vxDKMyiIqyQiIgCIiAKKZz+c4T63/4epWsFmnCnzthkhDTNTytlY1x0hxFwWk8gQ4j8eICuoSUZpv4+qIfAsOkL/SpPXab42qjQjXjtS5+5jpmMZ5g7Q42+934q6rqKevkp2yQ9TDFKyZxc9sjnOiOoMaGXsLgbnlfZeZhwGcVUNfRlhmYwxSQvOlk0bje2rfS8HgSPcr4Sjo0N74fr/wjzyZTMspZSVD27OZE9wPYQ0+EPQCVb5LpxHh9I1oAHUsP3uFz6dyV9QzVFQ/RLT9VAWHWXPY9znO20NDCbN3J1Hc9gWPwqlq8PjNM2FtREy/UvEjYyGkkiOYO4aeGpuq/YFUvD0Z3zkeZ5lx2jEsThb/p3hl82uQEuPpJ2/6hOke/c9PpALu7KbSCbC+vmQDb2FZHLWCupmySSua+omeZJXNuG33sxl/3W3Nr8bkqyzxQT1McLKeHWWTxTEl7WAiJ19O5vf7lnGS79Plj0HkUMHc8YlM6raGVEkWmEMOqPqYzchrjYudqdc3aNuSxubsThPdEwnhFRTSxGOMvYHnqLOeA3VqNy9wtbixZTuGqmrRWyQBkdPE9kUOtjpJHyW1OcQdDQALDfmVe4bSytoOrlhPXFrtbNTDqfIS57gdWm2p5O5WWuMZRl08yMH3mSZsuHyvbYsfG0jmC1xb7disTRA4VXGA/NKx+qM8o5zxZ5g63t08ySvigw+sbhZo5ILyt+TZ8owgxh126jq4htm/cpBjOFNrqZ0UjSwu3buNTHDg4EX3Hm7VgnGDcG/db/GPiRLHiRguHFoBcO4rAmwJs2wJ5C6zmSq0ytn64BtY2Uicc+ejT/wANOw5bO7bnG4xgdUcPw+ljiD5Ie5jIdbA35BoBaC4i5uNuSusWoqllZBWUsFyW6J2Oexocy42vq3cOIPaALjU5WNwlT0ZWd/z5hcckvRfMbiQCQQSBsbbebbZfS0TMIiID/9k="/>
          <p:cNvSpPr>
            <a:spLocks noChangeAspect="1" noChangeArrowheads="1"/>
          </p:cNvSpPr>
          <p:nvPr/>
        </p:nvSpPr>
        <p:spPr bwMode="auto">
          <a:xfrm>
            <a:off x="230188" y="-369888"/>
            <a:ext cx="1485900" cy="1066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274" y="2881448"/>
            <a:ext cx="1228725" cy="1123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5459" y="1905000"/>
            <a:ext cx="1172278" cy="866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8588" y="3148013"/>
            <a:ext cx="1266825" cy="561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2628899"/>
            <a:ext cx="1704975" cy="790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0601" y="3443423"/>
            <a:ext cx="1438275" cy="1428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9063" y="3119438"/>
            <a:ext cx="1285875" cy="619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4662623"/>
            <a:ext cx="1752600" cy="41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9054" y="3376613"/>
            <a:ext cx="2019300" cy="723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7" name="Picture 13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6449" y="3575956"/>
            <a:ext cx="1076325" cy="1038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8" name="Picture 14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5874" y="4619625"/>
            <a:ext cx="1866900" cy="71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9" name="Picture 15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0825" y="4262437"/>
            <a:ext cx="1514475" cy="1428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40" name="Picture 16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1725" y="5562600"/>
            <a:ext cx="1152525" cy="65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41" name="Picture 17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8938" y="2338387"/>
            <a:ext cx="15240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42" name="Picture 18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75" y="5153025"/>
            <a:ext cx="695325" cy="409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43" name="Picture 19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2194" y="5429250"/>
            <a:ext cx="1047750" cy="108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44" name="Picture 20"/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9645" y="5562600"/>
            <a:ext cx="1609725" cy="952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45" name="Picture 21"/>
          <p:cNvPicPr>
            <a:picLocks noChangeAspect="1" noChangeArrowheads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7100" y="2590800"/>
            <a:ext cx="8382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46" name="Picture 22"/>
          <p:cNvPicPr>
            <a:picLocks noChangeAspect="1" noChangeArrowheads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0572" y="3976688"/>
            <a:ext cx="981075" cy="1095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3" name="Rectangle 22"/>
          <p:cNvSpPr/>
          <p:nvPr/>
        </p:nvSpPr>
        <p:spPr>
          <a:xfrm>
            <a:off x="0" y="6705600"/>
            <a:ext cx="2919548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2919548" y="6692537"/>
            <a:ext cx="3276600" cy="15240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6196148" y="6705599"/>
            <a:ext cx="2947852" cy="139337"/>
          </a:xfrm>
          <a:prstGeom prst="rect">
            <a:avLst/>
          </a:prstGeom>
          <a:solidFill>
            <a:srgbClr val="00743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7" name="Picture 2" descr="E:\Work-Starts02012013\Business\SSGLogic-Logo.jpg"/>
          <p:cNvPicPr>
            <a:picLocks noChangeAspect="1" noChangeArrowheads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5638800"/>
            <a:ext cx="1352550" cy="10384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19845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1146</TotalTime>
  <Words>338</Words>
  <Application>Microsoft Office PowerPoint</Application>
  <PresentationFormat>On-screen Show (4:3)</PresentationFormat>
  <Paragraphs>66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Waveform</vt:lpstr>
      <vt:lpstr>SSG Software Systems Private Ltd.  A Software Product Company</vt:lpstr>
      <vt:lpstr>SSGLOGIC - Introduction</vt:lpstr>
      <vt:lpstr>Journey - Strategic Milestones since 1997</vt:lpstr>
      <vt:lpstr>SSGLOGIC - Products</vt:lpstr>
      <vt:lpstr>PowerPoint Presentation</vt:lpstr>
      <vt:lpstr>SSGLOGIC - Products</vt:lpstr>
      <vt:lpstr>Our customers..</vt:lpstr>
    </vt:vector>
  </TitlesOfParts>
  <Company>Wipro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SSG Software systems Pvt Ltd</dc:title>
  <dc:creator>arinsta</dc:creator>
  <cp:lastModifiedBy>Windows User</cp:lastModifiedBy>
  <cp:revision>40</cp:revision>
  <dcterms:created xsi:type="dcterms:W3CDTF">2011-07-23T16:48:33Z</dcterms:created>
  <dcterms:modified xsi:type="dcterms:W3CDTF">2016-03-18T07:55:24Z</dcterms:modified>
</cp:coreProperties>
</file>